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jAPiBXOQp96iicQulVn2kipor1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Learning Objective: I can use logical reasoning to explain how some simple algorithms work.</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b="1" i="0" lang="en-GB" sz="1200">
                <a:solidFill>
                  <a:schemeClr val="dk1"/>
                </a:solidFill>
              </a:rPr>
              <a:t>Algorithm:</a:t>
            </a:r>
            <a:r>
              <a:rPr b="0" i="0"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 unambiguous procedure or precise step-by-step guide to solve a problem or achieve a particular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rPr>
              <a:t>Sequence:</a:t>
            </a:r>
            <a:r>
              <a:rPr b="0" i="0" lang="en-GB" sz="1200">
                <a:solidFill>
                  <a:schemeClr val="dk1"/>
                </a:solidFill>
                <a:latin typeface="Calibri"/>
                <a:ea typeface="Calibri"/>
                <a:cs typeface="Calibri"/>
                <a:sym typeface="Calibri"/>
              </a:rPr>
              <a:t> </a:t>
            </a:r>
            <a:r>
              <a:rPr lang="en-GB"/>
              <a:t>A sequence is when </a:t>
            </a:r>
            <a:r>
              <a:rPr b="0" i="0" lang="en-GB" sz="1200">
                <a:solidFill>
                  <a:schemeClr val="dk1"/>
                </a:solidFill>
                <a:latin typeface="Calibri"/>
                <a:ea typeface="Calibri"/>
                <a:cs typeface="Calibri"/>
                <a:sym typeface="Calibri"/>
              </a:rPr>
              <a:t>we arrange </a:t>
            </a:r>
            <a:r>
              <a:rPr lang="en-GB"/>
              <a:t>something </a:t>
            </a:r>
            <a:r>
              <a:rPr b="0" i="0" lang="en-GB" sz="1200">
                <a:solidFill>
                  <a:schemeClr val="dk1"/>
                </a:solidFill>
                <a:latin typeface="Calibri"/>
                <a:ea typeface="Calibri"/>
                <a:cs typeface="Calibri"/>
                <a:sym typeface="Calibri"/>
              </a:rPr>
              <a:t> in a particular order. Sequence-based algorithms are made from a precise set of instructions.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Remind students about the importance of </a:t>
            </a:r>
            <a:r>
              <a:rPr b="0" i="0" lang="en-GB" sz="1200">
                <a:solidFill>
                  <a:schemeClr val="dk1"/>
                </a:solidFill>
                <a:latin typeface="Calibri"/>
                <a:ea typeface="Calibri"/>
                <a:cs typeface="Calibri"/>
                <a:sym typeface="Calibri"/>
              </a:rPr>
              <a:t>sequence in computing/coding.</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In sequence-based algorithms, such as a recipe to bake a cake, the order of many (though not all) of the steps is crucial. Similarly, most programming languages are based on a series of statements to sequentially process. The outcome of a program will depend not only on the constituent commands but their order.</a:t>
            </a:r>
            <a:endParaRPr/>
          </a:p>
          <a:p>
            <a:pPr indent="0" lvl="0" marL="0" rtl="0" algn="l">
              <a:spcBef>
                <a:spcPts val="0"/>
              </a:spcBef>
              <a:spcAft>
                <a:spcPts val="0"/>
              </a:spcAft>
              <a:buNone/>
            </a:pPr>
            <a:r>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Remind the students about the various types of sequence.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may want to point out the brush your teeth sequence you made last week.</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Introduce your students to </a:t>
            </a:r>
            <a:r>
              <a:rPr lang="en-GB"/>
              <a:t>‘C</a:t>
            </a:r>
            <a:r>
              <a:rPr b="0" i="0" lang="en-GB" sz="1200">
                <a:solidFill>
                  <a:schemeClr val="dk1"/>
                </a:solidFill>
                <a:latin typeface="Calibri"/>
                <a:ea typeface="Calibri"/>
                <a:cs typeface="Calibri"/>
                <a:sym typeface="Calibri"/>
              </a:rPr>
              <a:t>hicken</a:t>
            </a:r>
            <a:r>
              <a:rPr lang="en-GB"/>
              <a:t>’</a:t>
            </a:r>
            <a:r>
              <a:rPr b="0" i="0" lang="en-GB"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Explain that we are going to predict where </a:t>
            </a:r>
            <a:r>
              <a:rPr lang="en-GB"/>
              <a:t>C</a:t>
            </a:r>
            <a:r>
              <a:rPr b="0" i="0" lang="en-GB" sz="1200">
                <a:solidFill>
                  <a:schemeClr val="dk1"/>
                </a:solidFill>
                <a:latin typeface="Calibri"/>
                <a:ea typeface="Calibri"/>
                <a:cs typeface="Calibri"/>
                <a:sym typeface="Calibri"/>
              </a:rPr>
              <a:t>hicken (the </a:t>
            </a:r>
            <a:r>
              <a:rPr lang="en-GB"/>
              <a:t>spirit</a:t>
            </a:r>
            <a:r>
              <a:rPr b="0" i="0" lang="en-GB" sz="1200">
                <a:solidFill>
                  <a:schemeClr val="dk1"/>
                </a:solidFill>
                <a:latin typeface="Calibri"/>
                <a:ea typeface="Calibri"/>
                <a:cs typeface="Calibri"/>
                <a:sym typeface="Calibri"/>
              </a:rPr>
              <a:t>) we g</a:t>
            </a:r>
            <a:r>
              <a:rPr lang="en-GB"/>
              <a:t>o by reading or </a:t>
            </a:r>
            <a:r>
              <a:rPr lang="en-GB"/>
              <a:t>tracing</a:t>
            </a:r>
            <a:r>
              <a:rPr lang="en-GB"/>
              <a:t> the directions/code on the map.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Whe</a:t>
            </a:r>
            <a:r>
              <a:rPr b="0" i="0" lang="en-GB" sz="1200">
                <a:solidFill>
                  <a:schemeClr val="dk1"/>
                </a:solidFill>
                <a:latin typeface="Calibri"/>
                <a:ea typeface="Calibri"/>
                <a:cs typeface="Calibri"/>
                <a:sym typeface="Calibri"/>
              </a:rPr>
              <a:t>re will chicken end up if</a:t>
            </a:r>
            <a:r>
              <a:rPr lang="en-GB"/>
              <a:t> it</a:t>
            </a:r>
            <a:r>
              <a:rPr b="0" i="0" lang="en-GB" sz="1200">
                <a:solidFill>
                  <a:schemeClr val="dk1"/>
                </a:solidFill>
                <a:latin typeface="Calibri"/>
                <a:ea typeface="Calibri"/>
                <a:cs typeface="Calibri"/>
                <a:sym typeface="Calibri"/>
              </a:rPr>
              <a:t> follows the instructions in the correct order?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Walk your students though this and th</a:t>
            </a:r>
            <a:r>
              <a:rPr lang="en-GB"/>
              <a:t>e</a:t>
            </a:r>
            <a:r>
              <a:rPr b="0" i="0" lang="en-GB" sz="1200">
                <a:solidFill>
                  <a:schemeClr val="dk1"/>
                </a:solidFill>
                <a:latin typeface="Calibri"/>
                <a:ea typeface="Calibri"/>
                <a:cs typeface="Calibri"/>
                <a:sym typeface="Calibri"/>
              </a:rPr>
              <a:t>n let them explore more examples on paper (you can find the PDF</a:t>
            </a:r>
            <a:r>
              <a:rPr lang="en-GB"/>
              <a:t>s for this in Busythings</a:t>
            </a:r>
            <a:r>
              <a:rPr b="0" i="0" lang="en-GB" sz="1200">
                <a:solidFill>
                  <a:schemeClr val="dk1"/>
                </a:solidFill>
                <a:latin typeface="Calibri"/>
                <a:ea typeface="Calibri"/>
                <a:cs typeface="Calibri"/>
                <a:sym typeface="Calibri"/>
              </a:rPr>
              <a:t> here:</a:t>
            </a:r>
            <a:r>
              <a:rPr lang="en-GB"/>
              <a:t> </a:t>
            </a:r>
            <a:r>
              <a:rPr b="0" i="0" lang="en-GB" sz="1200">
                <a:solidFill>
                  <a:schemeClr val="dk1"/>
                </a:solidFill>
                <a:latin typeface="Calibri"/>
                <a:ea typeface="Calibri"/>
                <a:cs typeface="Calibri"/>
                <a:sym typeface="Calibri"/>
              </a:rPr>
              <a:t>https://www.busythings.co.uk/lgfl-login/?activitytag=pdf_chicken_path</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You don’t need to get all of your student to do all of these, select 4/5 examples.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GB"/>
              <a:t>Make</a:t>
            </a:r>
            <a:r>
              <a:rPr lang="en-GB"/>
              <a:t> sure that you allow time for your students to </a:t>
            </a:r>
            <a:r>
              <a:rPr lang="en-GB"/>
              <a:t>read</a:t>
            </a:r>
            <a:r>
              <a:rPr lang="en-GB"/>
              <a:t>/trace the code, some students may want to get up and walk </a:t>
            </a:r>
            <a:r>
              <a:rPr lang="en-GB"/>
              <a:t>though </a:t>
            </a:r>
            <a:r>
              <a:rPr lang="en-GB"/>
              <a:t>the directions or they may want to use a counter to move around on the map.</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5" name="Google Shape;14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Now allow your students to explore </a:t>
            </a:r>
            <a:r>
              <a:rPr b="1" i="0" lang="en-GB" sz="1200">
                <a:solidFill>
                  <a:schemeClr val="dk1"/>
                </a:solidFill>
              </a:rPr>
              <a:t>Path Peril</a:t>
            </a:r>
            <a:r>
              <a:rPr b="0" i="0" lang="en-GB" sz="1200">
                <a:solidFill>
                  <a:schemeClr val="dk1"/>
                </a:solidFill>
                <a:latin typeface="Calibri"/>
                <a:ea typeface="Calibri"/>
                <a:cs typeface="Calibri"/>
                <a:sym typeface="Calibri"/>
              </a:rPr>
              <a:t> https://www.busythings.co.uk/lgfl-login/?activitytag=chicken_path</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Help the chicken to collect the shapes in the order displayed on the panel in the top left of the screen. Use the button panel at the bottom of the screen to program a path for the chicken to follow.</a:t>
            </a:r>
            <a:br>
              <a:rPr lang="en-GB"/>
            </a:br>
            <a:br>
              <a:rPr lang="en-GB"/>
            </a:br>
            <a:r>
              <a:rPr b="0" i="0" lang="en-GB" sz="1200">
                <a:solidFill>
                  <a:schemeClr val="dk1"/>
                </a:solidFill>
                <a:latin typeface="Calibri"/>
                <a:ea typeface="Calibri"/>
                <a:cs typeface="Calibri"/>
                <a:sym typeface="Calibri"/>
              </a:rPr>
              <a:t>If you are on a desktop computer, you can also use the arrow keys to plan the chicken's route and the spacebar to make him walk. The backspace key will undo the last path put down.</a:t>
            </a:r>
            <a:br>
              <a:rPr lang="en-GB"/>
            </a:br>
            <a:br>
              <a:rPr lang="en-GB"/>
            </a:br>
            <a:r>
              <a:rPr b="0" i="0" lang="en-GB" sz="1200">
                <a:solidFill>
                  <a:schemeClr val="dk1"/>
                </a:solidFill>
                <a:latin typeface="Calibri"/>
                <a:ea typeface="Calibri"/>
                <a:cs typeface="Calibri"/>
                <a:sym typeface="Calibri"/>
              </a:rPr>
              <a:t>Remember to watch out for the traps in later levels!</a:t>
            </a:r>
            <a:br>
              <a:rPr lang="en-GB"/>
            </a:b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4.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428925" y="2922950"/>
            <a:ext cx="45354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6000" u="none" cap="none" strike="noStrike">
                <a:solidFill>
                  <a:srgbClr val="0099A9"/>
                </a:solidFill>
                <a:latin typeface="Arial"/>
                <a:ea typeface="Arial"/>
                <a:cs typeface="Arial"/>
                <a:sym typeface="Arial"/>
              </a:rPr>
              <a:t>Sequence</a:t>
            </a:r>
            <a:r>
              <a:rPr b="0" i="0" lang="en-GB" sz="6000" u="none" cap="none" strike="noStrike">
                <a:solidFill>
                  <a:srgbClr val="0099A9"/>
                </a:solidFill>
                <a:latin typeface="Arial"/>
                <a:ea typeface="Arial"/>
                <a:cs typeface="Arial"/>
                <a:sym typeface="Arial"/>
              </a:rPr>
              <a:t> </a:t>
            </a:r>
            <a:endParaRPr sz="60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92" name="Google Shape;92;p1"/>
          <p:cNvPicPr preferRelativeResize="0"/>
          <p:nvPr/>
        </p:nvPicPr>
        <p:blipFill rotWithShape="1">
          <a:blip r:embed="rId5">
            <a:alphaModFix/>
          </a:blip>
          <a:srcRect b="0" l="0" r="0" t="0"/>
          <a:stretch/>
        </p:blipFill>
        <p:spPr>
          <a:xfrm>
            <a:off x="9465287" y="2331241"/>
            <a:ext cx="2032883" cy="2195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859972" y="3429000"/>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Sequence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03" name="Google Shape;103;p2"/>
          <p:cNvSpPr txBox="1"/>
          <p:nvPr/>
        </p:nvSpPr>
        <p:spPr>
          <a:xfrm>
            <a:off x="986158" y="2039145"/>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Algorithm</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0" name="Google Shape;110;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b="0" l="0" r="0" t="0"/>
          <a:stretch/>
        </p:blipFill>
        <p:spPr>
          <a:xfrm>
            <a:off x="1585281" y="1447800"/>
            <a:ext cx="3668889" cy="3962400"/>
          </a:xfrm>
          <a:prstGeom prst="rect">
            <a:avLst/>
          </a:prstGeom>
          <a:noFill/>
          <a:ln>
            <a:noFill/>
          </a:ln>
        </p:spPr>
      </p:pic>
      <p:sp>
        <p:nvSpPr>
          <p:cNvPr id="113" name="Google Shape;113;p3"/>
          <p:cNvSpPr txBox="1"/>
          <p:nvPr/>
        </p:nvSpPr>
        <p:spPr>
          <a:xfrm>
            <a:off x="5380356" y="2487639"/>
            <a:ext cx="5580000" cy="169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en-GB" sz="2600">
                <a:solidFill>
                  <a:srgbClr val="00C5D4"/>
                </a:solidFill>
              </a:rPr>
              <a:t>A sequence is when we arrange something in a particular order. Sequence-based algorithms are made from a precise set of instructions.</a:t>
            </a:r>
            <a:endParaRPr/>
          </a:p>
        </p:txBody>
      </p:sp>
      <p:pic>
        <p:nvPicPr>
          <p:cNvPr id="114" name="Google Shape;114;p3"/>
          <p:cNvPicPr preferRelativeResize="0"/>
          <p:nvPr/>
        </p:nvPicPr>
        <p:blipFill rotWithShape="1">
          <a:blip r:embed="rId5">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115" name="Google Shape;115;p3"/>
          <p:cNvPicPr preferRelativeResize="0"/>
          <p:nvPr/>
        </p:nvPicPr>
        <p:blipFill rotWithShape="1">
          <a:blip r:embed="rId6">
            <a:alphaModFix/>
          </a:blip>
          <a:srcRect b="0" l="0" r="0" t="0"/>
          <a:stretch/>
        </p:blipFill>
        <p:spPr>
          <a:xfrm>
            <a:off x="1585281" y="1490031"/>
            <a:ext cx="3668889" cy="3962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0"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2" name="Google Shape;122;p4"/>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24" name="Google Shape;124;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a:off x="7826050" y="3429000"/>
            <a:ext cx="3263165" cy="2442276"/>
          </a:xfrm>
          <a:prstGeom prst="rect">
            <a:avLst/>
          </a:prstGeom>
          <a:noFill/>
          <a:ln>
            <a:noFill/>
          </a:ln>
        </p:spPr>
      </p:pic>
      <p:pic>
        <p:nvPicPr>
          <p:cNvPr id="126" name="Google Shape;126;p4"/>
          <p:cNvPicPr preferRelativeResize="0"/>
          <p:nvPr/>
        </p:nvPicPr>
        <p:blipFill rotWithShape="1">
          <a:blip r:embed="rId6">
            <a:alphaModFix/>
          </a:blip>
          <a:srcRect b="0" l="0" r="0" t="0"/>
          <a:stretch/>
        </p:blipFill>
        <p:spPr>
          <a:xfrm>
            <a:off x="1318298" y="1281653"/>
            <a:ext cx="2730500" cy="1701800"/>
          </a:xfrm>
          <a:prstGeom prst="rect">
            <a:avLst/>
          </a:prstGeom>
          <a:noFill/>
          <a:ln>
            <a:noFill/>
          </a:ln>
        </p:spPr>
      </p:pic>
      <p:pic>
        <p:nvPicPr>
          <p:cNvPr id="127" name="Google Shape;127;p4"/>
          <p:cNvPicPr preferRelativeResize="0"/>
          <p:nvPr/>
        </p:nvPicPr>
        <p:blipFill rotWithShape="1">
          <a:blip r:embed="rId7">
            <a:alphaModFix/>
          </a:blip>
          <a:srcRect b="0" l="0" r="0" t="0"/>
          <a:stretch/>
        </p:blipFill>
        <p:spPr>
          <a:xfrm>
            <a:off x="3441578" y="3632754"/>
            <a:ext cx="2654422" cy="2238522"/>
          </a:xfrm>
          <a:prstGeom prst="rect">
            <a:avLst/>
          </a:prstGeom>
          <a:noFill/>
          <a:ln>
            <a:noFill/>
          </a:ln>
        </p:spPr>
      </p:pic>
      <p:pic>
        <p:nvPicPr>
          <p:cNvPr id="128" name="Google Shape;128;p4"/>
          <p:cNvPicPr preferRelativeResize="0"/>
          <p:nvPr/>
        </p:nvPicPr>
        <p:blipFill rotWithShape="1">
          <a:blip r:embed="rId8">
            <a:alphaModFix/>
          </a:blip>
          <a:srcRect b="0" l="0" r="0" t="0"/>
          <a:stretch/>
        </p:blipFill>
        <p:spPr>
          <a:xfrm>
            <a:off x="5975267" y="1308272"/>
            <a:ext cx="2168868" cy="23244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5" name="Google Shape;135;p5"/>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7" name="Google Shape;137;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grpSp>
        <p:nvGrpSpPr>
          <p:cNvPr id="138" name="Google Shape;138;p5"/>
          <p:cNvGrpSpPr/>
          <p:nvPr/>
        </p:nvGrpSpPr>
        <p:grpSpPr>
          <a:xfrm>
            <a:off x="2840661" y="1085547"/>
            <a:ext cx="5905500" cy="4686905"/>
            <a:chOff x="2840661" y="1085547"/>
            <a:chExt cx="5905500" cy="4686905"/>
          </a:xfrm>
        </p:grpSpPr>
        <p:pic>
          <p:nvPicPr>
            <p:cNvPr id="139" name="Google Shape;139;p5"/>
            <p:cNvPicPr preferRelativeResize="0"/>
            <p:nvPr/>
          </p:nvPicPr>
          <p:blipFill rotWithShape="1">
            <a:blip r:embed="rId5">
              <a:alphaModFix/>
            </a:blip>
            <a:srcRect b="0" l="0" r="0" t="0"/>
            <a:stretch/>
          </p:blipFill>
          <p:spPr>
            <a:xfrm>
              <a:off x="2840661" y="1085547"/>
              <a:ext cx="5905500" cy="4686905"/>
            </a:xfrm>
            <a:prstGeom prst="rect">
              <a:avLst/>
            </a:prstGeom>
            <a:noFill/>
            <a:ln>
              <a:noFill/>
            </a:ln>
          </p:spPr>
        </p:pic>
        <p:sp>
          <p:nvSpPr>
            <p:cNvPr id="140" name="Google Shape;140;p5"/>
            <p:cNvSpPr/>
            <p:nvPr/>
          </p:nvSpPr>
          <p:spPr>
            <a:xfrm>
              <a:off x="5984111" y="3090441"/>
              <a:ext cx="821803" cy="71763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41" name="Google Shape;141;p5"/>
          <p:cNvPicPr preferRelativeResize="0"/>
          <p:nvPr/>
        </p:nvPicPr>
        <p:blipFill rotWithShape="1">
          <a:blip r:embed="rId6">
            <a:alphaModFix/>
          </a:blip>
          <a:srcRect b="0" l="0" r="0" t="0"/>
          <a:stretch/>
        </p:blipFill>
        <p:spPr>
          <a:xfrm>
            <a:off x="5984111" y="3166113"/>
            <a:ext cx="821803" cy="5662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8" name="Google Shape;148;p6"/>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1" name="Google Shape;151;p6"/>
          <p:cNvPicPr preferRelativeResize="0"/>
          <p:nvPr/>
        </p:nvPicPr>
        <p:blipFill rotWithShape="1">
          <a:blip r:embed="rId5">
            <a:alphaModFix/>
          </a:blip>
          <a:srcRect b="0" l="0" r="0" t="0"/>
          <a:stretch/>
        </p:blipFill>
        <p:spPr>
          <a:xfrm rot="-664159">
            <a:off x="2559841" y="1166778"/>
            <a:ext cx="3252673" cy="4681496"/>
          </a:xfrm>
          <a:prstGeom prst="rect">
            <a:avLst/>
          </a:prstGeom>
          <a:noFill/>
          <a:ln>
            <a:noFill/>
          </a:ln>
        </p:spPr>
      </p:pic>
      <p:pic>
        <p:nvPicPr>
          <p:cNvPr id="152" name="Google Shape;152;p6"/>
          <p:cNvPicPr preferRelativeResize="0"/>
          <p:nvPr/>
        </p:nvPicPr>
        <p:blipFill rotWithShape="1">
          <a:blip r:embed="rId6">
            <a:alphaModFix/>
          </a:blip>
          <a:srcRect b="0" l="0" r="0" t="0"/>
          <a:stretch/>
        </p:blipFill>
        <p:spPr>
          <a:xfrm rot="-675975">
            <a:off x="6670922" y="1028194"/>
            <a:ext cx="3416558" cy="48336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9" name="Google Shape;159;p7"/>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1" name="Google Shape;161;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2" name="Google Shape;162;p7"/>
          <p:cNvPicPr preferRelativeResize="0"/>
          <p:nvPr/>
        </p:nvPicPr>
        <p:blipFill rotWithShape="1">
          <a:blip r:embed="rId5">
            <a:alphaModFix/>
          </a:blip>
          <a:srcRect b="0" l="0" r="0" t="0"/>
          <a:stretch/>
        </p:blipFill>
        <p:spPr>
          <a:xfrm>
            <a:off x="3248960" y="1018572"/>
            <a:ext cx="5694079" cy="43810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